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8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0A4C6-D4C4-3723-5C4E-3B6CD13D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7A19B-DB76-9B3C-1891-629CFE7E1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C48C1-BF6D-2E70-F494-ACE7EA7A8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11287-B311-3620-CB6D-743F2019D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4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12473" b="12473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-2" y="-53866"/>
            <a:ext cx="12191695" cy="6858000"/>
          </a:xfrm>
          <a:prstGeom prst="rect">
            <a:avLst/>
          </a:prstGeom>
          <a:solidFill>
            <a:srgbClr val="0F1E3C">
              <a:alpha val="7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5067146" y="5618655"/>
            <a:ext cx="2057400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2026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1198905" y="167951"/>
            <a:ext cx="10048009" cy="6326741"/>
          </a:xfrm>
          <a:prstGeom prst="rect">
            <a:avLst/>
          </a:prstGeom>
          <a:solidFill>
            <a:srgbClr val="FFFFFF">
              <a:alpha val="5000"/>
            </a:srgbClr>
          </a:solidFill>
          <a:ln w="25400">
            <a:solidFill>
              <a:srgbClr val="FFD700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4"/>
          <p:cNvSpPr txBox="1"/>
          <p:nvPr/>
        </p:nvSpPr>
        <p:spPr>
          <a:xfrm>
            <a:off x="4026103" y="3331725"/>
            <a:ext cx="4141318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BP Vision</a:t>
            </a:r>
            <a:endParaRPr lang="en-US" sz="5400" dirty="0"/>
          </a:p>
        </p:txBody>
      </p:sp>
      <p:sp>
        <p:nvSpPr>
          <p:cNvPr id="10" name="Text 5"/>
          <p:cNvSpPr txBox="1"/>
          <p:nvPr/>
        </p:nvSpPr>
        <p:spPr>
          <a:xfrm>
            <a:off x="2598721" y="4170540"/>
            <a:ext cx="699424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E0E0E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Five Dollars, One Vision</a:t>
            </a:r>
            <a:endParaRPr lang="en-US" sz="3600" dirty="0"/>
          </a:p>
        </p:txBody>
      </p:sp>
      <p:sp>
        <p:nvSpPr>
          <p:cNvPr id="12" name="Text 7"/>
          <p:cNvSpPr txBox="1"/>
          <p:nvPr/>
        </p:nvSpPr>
        <p:spPr>
          <a:xfrm>
            <a:off x="2183584" y="4987785"/>
            <a:ext cx="7824521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kern="0" spc="75" dirty="0">
                <a:solidFill>
                  <a:srgbClr val="F8F9F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year-long faith journey to strengthen our church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b="1" kern="0" spc="75" dirty="0">
                <a:solidFill>
                  <a:srgbClr val="F8F9F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prepare for what God has next.</a:t>
            </a:r>
            <a:endParaRPr lang="en-US" sz="2000" b="1" dirty="0"/>
          </a:p>
        </p:txBody>
      </p:sp>
      <p:sp>
        <p:nvSpPr>
          <p:cNvPr id="13" name="Text 8"/>
          <p:cNvSpPr txBox="1"/>
          <p:nvPr/>
        </p:nvSpPr>
        <p:spPr>
          <a:xfrm>
            <a:off x="2445757" y="530312"/>
            <a:ext cx="7300178" cy="428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kern="0" spc="360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BUSHY POND BAPTIST CHURCH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99DB5C-5C60-CEC6-80D5-3F38BD8C1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274" y="1012615"/>
            <a:ext cx="1803272" cy="2334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4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rcRect t="12473" b="12473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5282946" y="5705970"/>
            <a:ext cx="2057400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2026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128434" y="119619"/>
            <a:ext cx="11934826" cy="6618762"/>
          </a:xfrm>
          <a:prstGeom prst="rect">
            <a:avLst/>
          </a:prstGeom>
          <a:solidFill>
            <a:srgbClr val="FFFFFF">
              <a:alpha val="5000"/>
            </a:srgbClr>
          </a:solidFill>
          <a:ln w="25400">
            <a:solidFill>
              <a:srgbClr val="FFD700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4"/>
          <p:cNvSpPr txBox="1"/>
          <p:nvPr/>
        </p:nvSpPr>
        <p:spPr>
          <a:xfrm>
            <a:off x="2029357" y="2824124"/>
            <a:ext cx="8334756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Five</a:t>
            </a:r>
            <a:r>
              <a:rPr lang="en-US" sz="4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4200" b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Dollars. One</a:t>
            </a:r>
            <a:r>
              <a:rPr lang="en-US" sz="4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4200" b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Vision.</a:t>
            </a:r>
            <a:endParaRPr lang="en-US" sz="4200" dirty="0"/>
          </a:p>
        </p:txBody>
      </p:sp>
      <p:sp>
        <p:nvSpPr>
          <p:cNvPr id="10" name="Text 5"/>
          <p:cNvSpPr txBox="1"/>
          <p:nvPr/>
        </p:nvSpPr>
        <p:spPr>
          <a:xfrm>
            <a:off x="2339033" y="3453103"/>
            <a:ext cx="75136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000" i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Stronger Bushy</a:t>
            </a:r>
            <a:r>
              <a:rPr lang="en-US" sz="3000" i="1" dirty="0">
                <a:solidFill>
                  <a:srgbClr val="E0E0E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3000" i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Pond</a:t>
            </a:r>
            <a:r>
              <a:rPr lang="en-US" sz="3000" i="1" dirty="0">
                <a:solidFill>
                  <a:srgbClr val="E0E0E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3000" i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for</a:t>
            </a:r>
            <a:r>
              <a:rPr lang="en-US" sz="3000" i="1" dirty="0">
                <a:solidFill>
                  <a:srgbClr val="E0E0E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  <a:r>
              <a:rPr lang="en-US" sz="4000" i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2026</a:t>
            </a:r>
            <a:r>
              <a:rPr lang="en-US" sz="4000" i="1" dirty="0">
                <a:solidFill>
                  <a:srgbClr val="E0E0E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.</a:t>
            </a:r>
            <a:endParaRPr lang="en-US" sz="4000" dirty="0"/>
          </a:p>
        </p:txBody>
      </p:sp>
      <p:sp>
        <p:nvSpPr>
          <p:cNvPr id="13" name="Text 8"/>
          <p:cNvSpPr txBox="1"/>
          <p:nvPr/>
        </p:nvSpPr>
        <p:spPr>
          <a:xfrm>
            <a:off x="2439922" y="4454635"/>
            <a:ext cx="7513625" cy="419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kern="0" spc="49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Faithful. United. Consistent.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9"/>
          <p:cNvSpPr txBox="1"/>
          <p:nvPr/>
        </p:nvSpPr>
        <p:spPr>
          <a:xfrm>
            <a:off x="1530832" y="5324550"/>
            <a:ext cx="93318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FFFFFF">
                    <a:alpha val="9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Thank you for giving cheerfully and with vision.</a:t>
            </a:r>
            <a:endParaRPr lang="en-US" sz="3200" b="1" dirty="0"/>
          </a:p>
        </p:txBody>
      </p:sp>
      <p:sp>
        <p:nvSpPr>
          <p:cNvPr id="15" name="Text 10"/>
          <p:cNvSpPr txBox="1"/>
          <p:nvPr/>
        </p:nvSpPr>
        <p:spPr>
          <a:xfrm>
            <a:off x="3139017" y="221732"/>
            <a:ext cx="5731390" cy="384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kern="0" spc="300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BUSHY POND BAPTIST CHURCH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AC6671-AB1B-B6B4-8890-8ECE73AFB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76" y="1289052"/>
            <a:ext cx="1305541" cy="1648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F9994-9FE2-295B-3A8F-902A071A0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C12CAC1-D824-1C6F-E035-312116A2618A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4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E144A5A1-2F41-94AA-25E6-3BC37AE8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473" b="12473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>
            <a:extLst>
              <a:ext uri="{FF2B5EF4-FFF2-40B4-BE49-F238E27FC236}">
                <a16:creationId xmlns:a16="http://schemas.microsoft.com/office/drawing/2014/main" id="{79DA9224-9EB1-694A-494B-49205B0A5086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CAAA744F-49AB-4593-C475-F4B77F642F48}"/>
              </a:ext>
            </a:extLst>
          </p:cNvPr>
          <p:cNvSpPr/>
          <p:nvPr/>
        </p:nvSpPr>
        <p:spPr>
          <a:xfrm>
            <a:off x="128434" y="-1028047"/>
            <a:ext cx="11934826" cy="7596797"/>
          </a:xfrm>
          <a:prstGeom prst="rect">
            <a:avLst/>
          </a:prstGeom>
          <a:solidFill>
            <a:srgbClr val="FFFFFF">
              <a:alpha val="5000"/>
            </a:srgbClr>
          </a:solidFill>
          <a:ln w="25400">
            <a:solidFill>
              <a:srgbClr val="FFD700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B11946C8-FCC2-A6C9-7A8A-39D9192F1703}"/>
              </a:ext>
            </a:extLst>
          </p:cNvPr>
          <p:cNvSpPr txBox="1"/>
          <p:nvPr/>
        </p:nvSpPr>
        <p:spPr>
          <a:xfrm>
            <a:off x="3139017" y="221732"/>
            <a:ext cx="5731390" cy="384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kern="0" spc="300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BUSHY POND BAPTIST CHURCH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E041D-1D0D-241E-9F19-4DD1E3AF0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522" y="1633992"/>
            <a:ext cx="3973483" cy="4495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83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4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0F1E3C">
              <a:alpha val="9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5156302" y="2090318"/>
            <a:ext cx="1886407" cy="9144"/>
          </a:xfrm>
          <a:prstGeom prst="rect">
            <a:avLst/>
          </a:prstGeom>
          <a:solidFill>
            <a:srgbClr val="FFD700">
              <a:alpha val="50000"/>
            </a:srgbClr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4678111" y="398095"/>
            <a:ext cx="2835471" cy="5728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kern="0" spc="360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BP Vision 2026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2082129" y="1233068"/>
            <a:ext cx="8027434" cy="1677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"Saints of God,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this is our moment!"</a:t>
            </a:r>
            <a:endParaRPr lang="en-US" sz="6000" dirty="0"/>
          </a:p>
        </p:txBody>
      </p:sp>
      <p:sp>
        <p:nvSpPr>
          <p:cNvPr id="8" name="Text 5"/>
          <p:cNvSpPr txBox="1"/>
          <p:nvPr/>
        </p:nvSpPr>
        <p:spPr>
          <a:xfrm>
            <a:off x="1304503" y="3122033"/>
            <a:ext cx="9582685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0E0E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God is moving at Bushy Pond.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E0E0E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Let us step forward together in </a:t>
            </a:r>
            <a:r>
              <a:rPr lang="en-US" sz="2400" b="1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faith</a:t>
            </a:r>
            <a:r>
              <a:rPr lang="en-US" sz="2400" dirty="0">
                <a:solidFill>
                  <a:srgbClr val="E0E0E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2400" b="1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unity</a:t>
            </a:r>
            <a:r>
              <a:rPr lang="en-US" sz="2400" dirty="0">
                <a:solidFill>
                  <a:srgbClr val="E0E0E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and </a:t>
            </a:r>
            <a:r>
              <a:rPr lang="en-US" sz="2400" b="1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consistency</a:t>
            </a:r>
            <a:r>
              <a:rPr lang="en-US" sz="2400" dirty="0">
                <a:solidFill>
                  <a:srgbClr val="E0E0E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2400" dirty="0"/>
          </a:p>
        </p:txBody>
      </p:sp>
      <p:sp>
        <p:nvSpPr>
          <p:cNvPr id="9" name="Text 6"/>
          <p:cNvSpPr txBox="1"/>
          <p:nvPr/>
        </p:nvSpPr>
        <p:spPr>
          <a:xfrm>
            <a:off x="1990191" y="6271922"/>
            <a:ext cx="82113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FFFFFF">
                    <a:alpha val="7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Small, faithful steps—multiplied by God.</a:t>
            </a:r>
            <a:endParaRPr lang="en-US" sz="2800" b="1" dirty="0"/>
          </a:p>
        </p:txBody>
      </p:sp>
      <p:sp>
        <p:nvSpPr>
          <p:cNvPr id="11" name="Shape 7"/>
          <p:cNvSpPr/>
          <p:nvPr/>
        </p:nvSpPr>
        <p:spPr>
          <a:xfrm>
            <a:off x="5715000" y="5470855"/>
            <a:ext cx="761695" cy="28346"/>
          </a:xfrm>
          <a:prstGeom prst="rect">
            <a:avLst/>
          </a:prstGeom>
          <a:solidFill>
            <a:srgbClr val="FFD70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5D512-F79E-2014-DD37-5121245C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043" y="4184513"/>
            <a:ext cx="3167790" cy="18922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705295" y="0"/>
            <a:ext cx="5486400" cy="6858000"/>
          </a:xfrm>
          <a:prstGeom prst="rect">
            <a:avLst/>
          </a:prstGeom>
          <a:solidFill>
            <a:srgbClr val="1A202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0" y="0"/>
            <a:ext cx="67052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229807" y="0"/>
            <a:ext cx="95280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66598" y="96926"/>
            <a:ext cx="286207" cy="19202"/>
          </a:xfrm>
          <a:prstGeom prst="rect">
            <a:avLst/>
          </a:prstGeom>
          <a:solidFill>
            <a:srgbClr val="FFD7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2079392" y="80372"/>
            <a:ext cx="4093265" cy="498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kern="0" spc="216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BP VISION 2026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895197" y="479256"/>
            <a:ext cx="5572354" cy="1762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Vision:</a:t>
            </a:r>
            <a:endParaRPr lang="en-US" sz="4200" dirty="0"/>
          </a:p>
          <a:p>
            <a:pPr marL="0" indent="0" algn="l">
              <a:buNone/>
            </a:pPr>
            <a:r>
              <a:rPr lang="en-US" sz="42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Preparing for Tomorrow</a:t>
            </a:r>
            <a:endParaRPr lang="en-US" sz="4200" dirty="0"/>
          </a:p>
        </p:txBody>
      </p:sp>
      <p:sp>
        <p:nvSpPr>
          <p:cNvPr id="11" name="Shape 8"/>
          <p:cNvSpPr/>
          <p:nvPr/>
        </p:nvSpPr>
        <p:spPr>
          <a:xfrm>
            <a:off x="666598" y="2520086"/>
            <a:ext cx="38405" cy="914400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895198" y="2520086"/>
            <a:ext cx="5220310" cy="914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A556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God has given Bushy Pond a vision not just for today, but for tomorrow. We are moving forward with prayerful planning and joyful obedience.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66598" y="3815791"/>
            <a:ext cx="476402" cy="476402"/>
          </a:xfrm>
          <a:prstGeom prst="ellipse">
            <a:avLst/>
          </a:prstGeom>
          <a:solidFill>
            <a:srgbClr val="F0F4F8"/>
          </a:solidFill>
          <a:ln w="12700">
            <a:solidFill>
              <a:srgbClr val="0F1E3C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4730" y="3963010"/>
            <a:ext cx="181051" cy="181051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1333195" y="3815791"/>
            <a:ext cx="48198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Growing Ministries</a:t>
            </a:r>
            <a:endParaRPr lang="en-US" sz="1600" dirty="0"/>
          </a:p>
        </p:txBody>
      </p:sp>
      <p:sp>
        <p:nvSpPr>
          <p:cNvPr id="16" name="Text 12"/>
          <p:cNvSpPr txBox="1"/>
          <p:nvPr/>
        </p:nvSpPr>
        <p:spPr>
          <a:xfrm>
            <a:off x="1333195" y="4181551"/>
            <a:ext cx="5391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Deepening our discipleship and expanding our reach to impact more lives with the Gospel.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666598" y="4876495"/>
            <a:ext cx="476402" cy="476402"/>
          </a:xfrm>
          <a:prstGeom prst="ellipse">
            <a:avLst/>
          </a:prstGeom>
          <a:solidFill>
            <a:srgbClr val="F0F4F8"/>
          </a:solidFill>
          <a:ln w="12700">
            <a:solidFill>
              <a:srgbClr val="0F1E3C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rcRect l="-505" r="-505"/>
          <a:stretch/>
        </p:blipFill>
        <p:spPr>
          <a:xfrm>
            <a:off x="790956" y="5024628"/>
            <a:ext cx="228600" cy="181051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1333195" y="4876495"/>
            <a:ext cx="48198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Expanding Outreach</a:t>
            </a:r>
            <a:endParaRPr lang="en-US" sz="1600" dirty="0"/>
          </a:p>
        </p:txBody>
      </p:sp>
      <p:sp>
        <p:nvSpPr>
          <p:cNvPr id="20" name="Text 15"/>
          <p:cNvSpPr txBox="1"/>
          <p:nvPr/>
        </p:nvSpPr>
        <p:spPr>
          <a:xfrm>
            <a:off x="1333195" y="5242255"/>
            <a:ext cx="5391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Extending our hands to serve our community and care for our church family in tangible ways.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666598" y="5938114"/>
            <a:ext cx="476402" cy="476402"/>
          </a:xfrm>
          <a:prstGeom prst="ellipse">
            <a:avLst/>
          </a:prstGeom>
          <a:solidFill>
            <a:srgbClr val="F0F4F8"/>
          </a:solidFill>
          <a:ln w="12700">
            <a:solidFill>
              <a:srgbClr val="0F1E3C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5"/>
          <a:srcRect l="-1082" r="-1082"/>
          <a:stretch/>
        </p:blipFill>
        <p:spPr>
          <a:xfrm>
            <a:off x="823874" y="6085332"/>
            <a:ext cx="161849" cy="181051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1333195" y="5938114"/>
            <a:ext cx="48198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Faithful Preparation</a:t>
            </a:r>
            <a:endParaRPr lang="en-US" sz="1600" dirty="0"/>
          </a:p>
        </p:txBody>
      </p:sp>
      <p:sp>
        <p:nvSpPr>
          <p:cNvPr id="24" name="Text 18"/>
          <p:cNvSpPr txBox="1"/>
          <p:nvPr/>
        </p:nvSpPr>
        <p:spPr>
          <a:xfrm>
            <a:off x="1333195" y="6303874"/>
            <a:ext cx="5391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a strong foundation today for what God is calling us to do next.</a:t>
            </a:r>
            <a:endParaRPr lang="en-US" sz="1200" dirty="0"/>
          </a:p>
        </p:txBody>
      </p:sp>
      <p:sp>
        <p:nvSpPr>
          <p:cNvPr id="25" name="Text 19"/>
          <p:cNvSpPr txBox="1"/>
          <p:nvPr/>
        </p:nvSpPr>
        <p:spPr>
          <a:xfrm>
            <a:off x="381305" y="5486400"/>
            <a:ext cx="2016252" cy="1019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0F1E3C">
                    <a:alpha val="3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2026</a:t>
            </a:r>
            <a:endParaRPr lang="en-US" sz="6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672923-1766-1029-B7F0-49A7673CF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3285" y="307239"/>
            <a:ext cx="4600208" cy="5955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4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3333902"/>
          </a:xfrm>
          <a:custGeom>
            <a:avLst/>
            <a:gdLst/>
            <a:ahLst/>
            <a:cxnLst/>
            <a:rect l="l" t="t" r="r" b="b"/>
            <a:pathLst>
              <a:path w="12191695" h="3333902">
                <a:moveTo>
                  <a:pt x="0" y="0"/>
                </a:moveTo>
                <a:lnTo>
                  <a:pt x="12191695" y="0"/>
                </a:lnTo>
                <a:lnTo>
                  <a:pt x="12191695" y="2833817"/>
                </a:lnTo>
                <a:lnTo>
                  <a:pt x="0" y="3333902"/>
                </a:lnTo>
                <a:close/>
              </a:path>
            </a:pathLst>
          </a:custGeom>
          <a:solidFill>
            <a:srgbClr val="0F1E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6715354"/>
            <a:ext cx="12191695" cy="142646"/>
          </a:xfrm>
          <a:prstGeom prst="rect">
            <a:avLst/>
          </a:prstGeom>
          <a:solidFill>
            <a:srgbClr val="FFD7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t="-4864" b="-4864"/>
          <a:stretch/>
        </p:blipFill>
        <p:spPr>
          <a:xfrm>
            <a:off x="8648395" y="190195"/>
            <a:ext cx="3353105" cy="2943454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-95098" y="847649"/>
            <a:ext cx="1238280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Introducing BP Vision 2026</a:t>
            </a:r>
            <a:endParaRPr lang="en-US" sz="4200" dirty="0"/>
          </a:p>
        </p:txBody>
      </p:sp>
      <p:sp>
        <p:nvSpPr>
          <p:cNvPr id="8" name="Text 5"/>
          <p:cNvSpPr txBox="1"/>
          <p:nvPr/>
        </p:nvSpPr>
        <p:spPr>
          <a:xfrm>
            <a:off x="2741156" y="187956"/>
            <a:ext cx="6423175" cy="381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kern="0" spc="300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CAMPAIGN FOUNDATION</a:t>
            </a:r>
            <a:endParaRPr lang="en-US" sz="2800" dirty="0"/>
          </a:p>
        </p:txBody>
      </p:sp>
      <p:sp>
        <p:nvSpPr>
          <p:cNvPr id="9" name="Text 6"/>
          <p:cNvSpPr txBox="1"/>
          <p:nvPr/>
        </p:nvSpPr>
        <p:spPr>
          <a:xfrm>
            <a:off x="2229307" y="1742846"/>
            <a:ext cx="77349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our future together on three unshakeable pillars.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571500" y="2398471"/>
            <a:ext cx="3429000" cy="3619195"/>
          </a:xfrm>
          <a:prstGeom prst="roundRect">
            <a:avLst>
              <a:gd name="adj" fmla="val 593"/>
            </a:avLst>
          </a:prstGeom>
          <a:solidFill>
            <a:srgbClr val="FFFFFF"/>
          </a:solidFill>
          <a:ln/>
          <a:effectLst>
            <a:outerShdw blurRad="292100" dist="101600" dir="162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71500" y="2398471"/>
            <a:ext cx="3429000" cy="47549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1904695" y="2827325"/>
            <a:ext cx="761695" cy="638251"/>
          </a:xfrm>
          <a:prstGeom prst="ellipse">
            <a:avLst/>
          </a:prstGeom>
          <a:solidFill>
            <a:srgbClr val="F8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t="-24" b="-24"/>
          <a:stretch/>
        </p:blipFill>
        <p:spPr>
          <a:xfrm>
            <a:off x="2048256" y="2954426"/>
            <a:ext cx="476402" cy="38130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881835" y="3700577"/>
            <a:ext cx="816559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Unity</a:t>
            </a:r>
            <a:endParaRPr lang="en-US" sz="2100" dirty="0"/>
          </a:p>
        </p:txBody>
      </p:sp>
      <p:sp>
        <p:nvSpPr>
          <p:cNvPr id="15" name="Shape 11"/>
          <p:cNvSpPr/>
          <p:nvPr/>
        </p:nvSpPr>
        <p:spPr>
          <a:xfrm>
            <a:off x="2095805" y="4397350"/>
            <a:ext cx="381305" cy="28346"/>
          </a:xfrm>
          <a:prstGeom prst="rect">
            <a:avLst/>
          </a:prstGeom>
          <a:solidFill>
            <a:schemeClr val="tx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819302" y="4563770"/>
            <a:ext cx="2934310" cy="107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Everyone moving together toward one God-given future. We are stronger when we stand as one body.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4381805" y="2398471"/>
            <a:ext cx="3429000" cy="3619195"/>
          </a:xfrm>
          <a:prstGeom prst="roundRect">
            <a:avLst>
              <a:gd name="adj" fmla="val 593"/>
            </a:avLst>
          </a:prstGeom>
          <a:solidFill>
            <a:srgbClr val="FFFFFF"/>
          </a:solidFill>
          <a:ln/>
          <a:effectLst>
            <a:outerShdw blurRad="292100" dist="101600" dir="162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381805" y="2398471"/>
            <a:ext cx="3429000" cy="47549"/>
          </a:xfrm>
          <a:prstGeom prst="rect">
            <a:avLst/>
          </a:prstGeom>
          <a:solidFill>
            <a:srgbClr val="0F1E3C"/>
          </a:solidFill>
          <a:ln w="12700">
            <a:solidFill>
              <a:srgbClr val="0F1E3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5715000" y="2827325"/>
            <a:ext cx="761695" cy="638251"/>
          </a:xfrm>
          <a:prstGeom prst="ellipse">
            <a:avLst/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l="-40" r="-40"/>
          <a:stretch/>
        </p:blipFill>
        <p:spPr>
          <a:xfrm>
            <a:off x="5952744" y="2953512"/>
            <a:ext cx="286207" cy="38130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5708599" y="3700577"/>
            <a:ext cx="782726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Faith</a:t>
            </a:r>
            <a:endParaRPr lang="en-US" sz="2100" dirty="0"/>
          </a:p>
        </p:txBody>
      </p:sp>
      <p:sp>
        <p:nvSpPr>
          <p:cNvPr id="22" name="Shape 17"/>
          <p:cNvSpPr/>
          <p:nvPr/>
        </p:nvSpPr>
        <p:spPr>
          <a:xfrm>
            <a:off x="5905195" y="4397350"/>
            <a:ext cx="381305" cy="28346"/>
          </a:xfrm>
          <a:prstGeom prst="rect">
            <a:avLst/>
          </a:prstGeom>
          <a:solidFill>
            <a:schemeClr val="tx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 txBox="1"/>
          <p:nvPr/>
        </p:nvSpPr>
        <p:spPr>
          <a:xfrm>
            <a:off x="4629607" y="4563770"/>
            <a:ext cx="2934310" cy="107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Trusting God to multiply what we faithfully give. We believe He will do more than we can ask or imagine.</a:t>
            </a: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8191195" y="2398471"/>
            <a:ext cx="3429000" cy="3619195"/>
          </a:xfrm>
          <a:prstGeom prst="roundRect">
            <a:avLst>
              <a:gd name="adj" fmla="val 593"/>
            </a:avLst>
          </a:prstGeom>
          <a:solidFill>
            <a:srgbClr val="FFFFFF"/>
          </a:solidFill>
          <a:ln/>
          <a:effectLst>
            <a:outerShdw blurRad="292100" dist="101600" dir="162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8191195" y="2398471"/>
            <a:ext cx="3429000" cy="47549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9525305" y="2827325"/>
            <a:ext cx="761695" cy="638251"/>
          </a:xfrm>
          <a:prstGeom prst="ellipse">
            <a:avLst/>
          </a:prstGeom>
          <a:solidFill>
            <a:srgbClr val="F8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15500" y="2954426"/>
            <a:ext cx="381305" cy="381305"/>
          </a:xfrm>
          <a:prstGeom prst="rect">
            <a:avLst/>
          </a:prstGeom>
        </p:spPr>
      </p:pic>
      <p:sp>
        <p:nvSpPr>
          <p:cNvPr id="28" name="Text 22"/>
          <p:cNvSpPr txBox="1"/>
          <p:nvPr/>
        </p:nvSpPr>
        <p:spPr>
          <a:xfrm>
            <a:off x="8992210" y="3700577"/>
            <a:ext cx="183703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Consistency</a:t>
            </a:r>
            <a:endParaRPr lang="en-US" sz="2100" dirty="0"/>
          </a:p>
        </p:txBody>
      </p:sp>
      <p:sp>
        <p:nvSpPr>
          <p:cNvPr id="29" name="Shape 23"/>
          <p:cNvSpPr/>
          <p:nvPr/>
        </p:nvSpPr>
        <p:spPr>
          <a:xfrm>
            <a:off x="9715500" y="4397350"/>
            <a:ext cx="381305" cy="28346"/>
          </a:xfrm>
          <a:prstGeom prst="rect">
            <a:avLst/>
          </a:prstGeom>
          <a:solidFill>
            <a:schemeClr val="tx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4"/>
          <p:cNvSpPr txBox="1"/>
          <p:nvPr/>
        </p:nvSpPr>
        <p:spPr>
          <a:xfrm>
            <a:off x="8438998" y="4563770"/>
            <a:ext cx="2934310" cy="107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Small weekly steps that build lasting impact. Faithfulness in the little things leads to great blessings.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3429000"/>
          </a:xfrm>
          <a:prstGeom prst="rect">
            <a:avLst/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2743200"/>
            <a:ext cx="12191695" cy="1371600"/>
          </a:xfrm>
          <a:prstGeom prst="rect">
            <a:avLst/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3611880" y="793699"/>
            <a:ext cx="4969764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Commitment</a:t>
            </a:r>
            <a:endParaRPr lang="en-US" sz="4200" dirty="0"/>
          </a:p>
        </p:txBody>
      </p:sp>
      <p:sp>
        <p:nvSpPr>
          <p:cNvPr id="7" name="Text 5"/>
          <p:cNvSpPr txBox="1"/>
          <p:nvPr/>
        </p:nvSpPr>
        <p:spPr>
          <a:xfrm>
            <a:off x="4267227" y="341527"/>
            <a:ext cx="3701133" cy="94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kern="0" spc="324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TWO WAYS TO GIVE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809598" y="1974190"/>
            <a:ext cx="4143146" cy="3619195"/>
          </a:xfrm>
          <a:prstGeom prst="roundRect">
            <a:avLst>
              <a:gd name="adj" fmla="val 798"/>
            </a:avLst>
          </a:prstGeom>
          <a:solidFill>
            <a:srgbClr val="FFFFFF"/>
          </a:solidFill>
          <a:ln/>
          <a:effectLst>
            <a:outerShdw blurRad="330200" dist="1397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809598" y="5535778"/>
            <a:ext cx="4143146" cy="57607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>
            <a:alphaModFix amt="80000"/>
          </a:blip>
          <a:srcRect l="-107" r="-107"/>
          <a:stretch/>
        </p:blipFill>
        <p:spPr>
          <a:xfrm>
            <a:off x="3748126" y="2383841"/>
            <a:ext cx="267005" cy="304495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2908706" y="2831897"/>
            <a:ext cx="19531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kern="0" spc="198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Weekly Rhythm</a:t>
            </a:r>
            <a:endParaRPr lang="en-US" sz="1300" dirty="0"/>
          </a:p>
        </p:txBody>
      </p:sp>
      <p:sp>
        <p:nvSpPr>
          <p:cNvPr id="12" name="Text 9"/>
          <p:cNvSpPr txBox="1"/>
          <p:nvPr/>
        </p:nvSpPr>
        <p:spPr>
          <a:xfrm>
            <a:off x="3353105" y="3349447"/>
            <a:ext cx="295351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</a:t>
            </a:r>
            <a:endParaRPr lang="en-US" sz="3000" dirty="0"/>
          </a:p>
        </p:txBody>
      </p:sp>
      <p:sp>
        <p:nvSpPr>
          <p:cNvPr id="13" name="Text 10"/>
          <p:cNvSpPr txBox="1"/>
          <p:nvPr/>
        </p:nvSpPr>
        <p:spPr>
          <a:xfrm>
            <a:off x="3507638" y="3073298"/>
            <a:ext cx="619963" cy="1219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5</a:t>
            </a:r>
            <a:endParaRPr lang="en-US" sz="7200" dirty="0"/>
          </a:p>
        </p:txBody>
      </p:sp>
      <p:sp>
        <p:nvSpPr>
          <p:cNvPr id="14" name="Text 11"/>
          <p:cNvSpPr txBox="1"/>
          <p:nvPr/>
        </p:nvSpPr>
        <p:spPr>
          <a:xfrm>
            <a:off x="3984955" y="3625596"/>
            <a:ext cx="4288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.00</a:t>
            </a:r>
            <a:endParaRPr lang="en-US" sz="1800" dirty="0"/>
          </a:p>
        </p:txBody>
      </p:sp>
      <p:sp>
        <p:nvSpPr>
          <p:cNvPr id="15" name="Text 12"/>
          <p:cNvSpPr txBox="1"/>
          <p:nvPr/>
        </p:nvSpPr>
        <p:spPr>
          <a:xfrm>
            <a:off x="3306470" y="4235501"/>
            <a:ext cx="11530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 week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962656" y="4768596"/>
            <a:ext cx="1837944" cy="362102"/>
          </a:xfrm>
          <a:prstGeom prst="roundRect">
            <a:avLst>
              <a:gd name="adj" fmla="val 132908"/>
            </a:avLst>
          </a:prstGeom>
          <a:solidFill>
            <a:srgbClr val="FFD700">
              <a:alpha val="1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3358" y="4882896"/>
            <a:ext cx="133502" cy="133502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3200399" y="4872838"/>
            <a:ext cx="148498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8A75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52 Weeks of Faith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6238951" y="1974190"/>
            <a:ext cx="4143146" cy="3619195"/>
          </a:xfrm>
          <a:prstGeom prst="roundRect">
            <a:avLst>
              <a:gd name="adj" fmla="val 798"/>
            </a:avLst>
          </a:prstGeom>
          <a:solidFill>
            <a:srgbClr val="FFFFFF"/>
          </a:solidFill>
          <a:ln/>
          <a:effectLst>
            <a:outerShdw blurRad="330200" dist="1397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6238951" y="5535778"/>
            <a:ext cx="4143146" cy="57607"/>
          </a:xfrm>
          <a:prstGeom prst="rect">
            <a:avLst/>
          </a:prstGeom>
          <a:solidFill>
            <a:srgbClr val="0F1E3C"/>
          </a:solidFill>
          <a:ln w="12700">
            <a:solidFill>
              <a:srgbClr val="0F1E3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/>
        </p:blipFill>
        <p:spPr>
          <a:xfrm>
            <a:off x="8158277" y="2383841"/>
            <a:ext cx="304495" cy="304495"/>
          </a:xfrm>
          <a:prstGeom prst="rect">
            <a:avLst/>
          </a:prstGeom>
        </p:spPr>
      </p:pic>
      <p:sp>
        <p:nvSpPr>
          <p:cNvPr id="22" name="Text 17"/>
          <p:cNvSpPr txBox="1"/>
          <p:nvPr/>
        </p:nvSpPr>
        <p:spPr>
          <a:xfrm>
            <a:off x="7452360" y="2831897"/>
            <a:ext cx="171907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kern="0" spc="198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One-Time Gift</a:t>
            </a:r>
            <a:endParaRPr lang="en-US" sz="1300" dirty="0"/>
          </a:p>
        </p:txBody>
      </p:sp>
      <p:sp>
        <p:nvSpPr>
          <p:cNvPr id="23" name="Text 18"/>
          <p:cNvSpPr txBox="1"/>
          <p:nvPr/>
        </p:nvSpPr>
        <p:spPr>
          <a:xfrm>
            <a:off x="7375550" y="3349447"/>
            <a:ext cx="295351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</a:t>
            </a:r>
            <a:endParaRPr lang="en-US" sz="3000" dirty="0"/>
          </a:p>
        </p:txBody>
      </p:sp>
      <p:sp>
        <p:nvSpPr>
          <p:cNvPr id="24" name="Text 19"/>
          <p:cNvSpPr txBox="1"/>
          <p:nvPr/>
        </p:nvSpPr>
        <p:spPr>
          <a:xfrm>
            <a:off x="7475220" y="3073298"/>
            <a:ext cx="1882750" cy="1219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260</a:t>
            </a:r>
            <a:endParaRPr lang="en-US" sz="7200" dirty="0"/>
          </a:p>
        </p:txBody>
      </p:sp>
      <p:sp>
        <p:nvSpPr>
          <p:cNvPr id="25" name="Text 20"/>
          <p:cNvSpPr txBox="1"/>
          <p:nvPr/>
        </p:nvSpPr>
        <p:spPr>
          <a:xfrm>
            <a:off x="7523683" y="4235501"/>
            <a:ext cx="157642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 the year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Shape 21"/>
          <p:cNvSpPr/>
          <p:nvPr/>
        </p:nvSpPr>
        <p:spPr>
          <a:xfrm>
            <a:off x="7470648" y="4768596"/>
            <a:ext cx="1686154" cy="362102"/>
          </a:xfrm>
          <a:prstGeom prst="roundRect">
            <a:avLst>
              <a:gd name="adj" fmla="val 132908"/>
            </a:avLst>
          </a:prstGeom>
          <a:solidFill>
            <a:srgbClr val="0F1E3C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 l="-837" r="-837"/>
          <a:stretch/>
        </p:blipFill>
        <p:spPr>
          <a:xfrm>
            <a:off x="7660843" y="4871923"/>
            <a:ext cx="152705" cy="133502"/>
          </a:xfrm>
          <a:prstGeom prst="rect">
            <a:avLst/>
          </a:prstGeom>
        </p:spPr>
      </p:pic>
      <p:sp>
        <p:nvSpPr>
          <p:cNvPr id="28" name="Text 22"/>
          <p:cNvSpPr txBox="1"/>
          <p:nvPr/>
        </p:nvSpPr>
        <p:spPr>
          <a:xfrm>
            <a:off x="7787030" y="4854550"/>
            <a:ext cx="128107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F1E3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Full Year Vision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5784495" y="3548786"/>
            <a:ext cx="666598" cy="66659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2700" dist="12700" dir="16200000" algn="bl" rotWithShape="0">
              <a:srgbClr val="F8F9FA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Text 24"/>
          <p:cNvSpPr txBox="1"/>
          <p:nvPr/>
        </p:nvSpPr>
        <p:spPr>
          <a:xfrm>
            <a:off x="5542238" y="3609137"/>
            <a:ext cx="1091793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OR</a:t>
            </a:r>
            <a:endParaRPr lang="en-US" sz="3200" dirty="0"/>
          </a:p>
        </p:txBody>
      </p:sp>
      <p:sp>
        <p:nvSpPr>
          <p:cNvPr id="31" name="Text 25"/>
          <p:cNvSpPr txBox="1"/>
          <p:nvPr/>
        </p:nvSpPr>
        <p:spPr>
          <a:xfrm>
            <a:off x="3596335" y="5853074"/>
            <a:ext cx="5000854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Choose the rhythm that helps you be faithful.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i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"Let each one give as he has decided in his heart."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" y="237286"/>
            <a:ext cx="1219169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-476402" y="3524098"/>
            <a:ext cx="2857500" cy="2857500"/>
          </a:xfrm>
          <a:prstGeom prst="ellipse">
            <a:avLst/>
          </a:prstGeom>
          <a:solidFill>
            <a:srgbClr val="FFD700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981505" y="1922069"/>
            <a:ext cx="2124151" cy="1848002"/>
          </a:xfrm>
          <a:prstGeom prst="roundRect">
            <a:avLst>
              <a:gd name="adj" fmla="val 382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241300" dist="101600" dir="16200000" algn="bl" rotWithShape="0">
              <a:srgbClr val="0F1E3C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756916" y="2169871"/>
            <a:ext cx="571500" cy="571500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36406" y="2249361"/>
            <a:ext cx="492010" cy="492010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2190902" y="2884018"/>
            <a:ext cx="17053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kern="0" spc="108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Weekly Gift</a:t>
            </a:r>
            <a:endParaRPr lang="en-US" sz="1000" dirty="0"/>
          </a:p>
        </p:txBody>
      </p:sp>
      <p:sp>
        <p:nvSpPr>
          <p:cNvPr id="10" name="Text 7"/>
          <p:cNvSpPr txBox="1"/>
          <p:nvPr/>
        </p:nvSpPr>
        <p:spPr>
          <a:xfrm>
            <a:off x="2164385" y="3137306"/>
            <a:ext cx="175930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$5.00</a:t>
            </a:r>
            <a:endParaRPr lang="en-US" sz="30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50" r="-50"/>
          <a:stretch/>
        </p:blipFill>
        <p:spPr>
          <a:xfrm>
            <a:off x="4389120" y="2681935"/>
            <a:ext cx="228600" cy="304495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903927" y="1922069"/>
            <a:ext cx="2095805" cy="1848002"/>
          </a:xfrm>
          <a:prstGeom prst="roundRect">
            <a:avLst>
              <a:gd name="adj" fmla="val 382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241300" dist="101600" dir="16200000" algn="bl" rotWithShape="0">
              <a:srgbClr val="0F1E3C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5665622" y="2169871"/>
            <a:ext cx="571500" cy="571500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5757125" y="2302459"/>
            <a:ext cx="388493" cy="443484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5113325" y="2884018"/>
            <a:ext cx="16770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kern="0" spc="108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Consistency</a:t>
            </a:r>
            <a:endParaRPr lang="en-US" sz="1000" dirty="0"/>
          </a:p>
        </p:txBody>
      </p:sp>
      <p:sp>
        <p:nvSpPr>
          <p:cNvPr id="16" name="Text 11"/>
          <p:cNvSpPr txBox="1"/>
          <p:nvPr/>
        </p:nvSpPr>
        <p:spPr>
          <a:xfrm>
            <a:off x="4912157" y="3137306"/>
            <a:ext cx="207934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52 Weeks</a:t>
            </a:r>
            <a:endParaRPr lang="en-US" sz="30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 l="-107" r="-107"/>
          <a:stretch/>
        </p:blipFill>
        <p:spPr>
          <a:xfrm>
            <a:off x="7285025" y="2681935"/>
            <a:ext cx="267005" cy="304495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7837322" y="1931213"/>
            <a:ext cx="2381098" cy="1828800"/>
          </a:xfrm>
          <a:prstGeom prst="roundRect">
            <a:avLst>
              <a:gd name="adj" fmla="val 3906"/>
            </a:avLst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30200" dist="139700" dir="16200000" algn="bl" rotWithShape="0">
              <a:srgbClr val="0F1E3C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8723376" y="2136038"/>
            <a:ext cx="599846" cy="609905"/>
          </a:xfrm>
          <a:prstGeom prst="ellipse">
            <a:avLst/>
          </a:prstGeom>
          <a:solidFill>
            <a:srgbClr val="FFD700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 l="-392" r="-392"/>
          <a:stretch/>
        </p:blipFill>
        <p:spPr>
          <a:xfrm>
            <a:off x="8863278" y="2244020"/>
            <a:ext cx="459943" cy="365095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7988198" y="2885846"/>
            <a:ext cx="20802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kern="0" spc="108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Annual Impact</a:t>
            </a:r>
            <a:endParaRPr lang="en-US" sz="1000" dirty="0"/>
          </a:p>
        </p:txBody>
      </p:sp>
      <p:sp>
        <p:nvSpPr>
          <p:cNvPr id="22" name="Text 15"/>
          <p:cNvSpPr txBox="1"/>
          <p:nvPr/>
        </p:nvSpPr>
        <p:spPr>
          <a:xfrm>
            <a:off x="7947965" y="3151937"/>
            <a:ext cx="216072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$260</a:t>
            </a:r>
            <a:endParaRPr lang="en-US" sz="3000" dirty="0"/>
          </a:p>
        </p:txBody>
      </p:sp>
      <p:sp>
        <p:nvSpPr>
          <p:cNvPr id="23" name="Shape 16"/>
          <p:cNvSpPr/>
          <p:nvPr/>
        </p:nvSpPr>
        <p:spPr>
          <a:xfrm>
            <a:off x="1333195" y="4241902"/>
            <a:ext cx="9525305" cy="1876349"/>
          </a:xfrm>
          <a:prstGeom prst="roundRect">
            <a:avLst>
              <a:gd name="adj" fmla="val 4948"/>
            </a:avLst>
          </a:prstGeom>
          <a:solidFill>
            <a:srgbClr val="F8FAFC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7"/>
          <p:cNvSpPr txBox="1"/>
          <p:nvPr/>
        </p:nvSpPr>
        <p:spPr>
          <a:xfrm>
            <a:off x="2314346" y="4547311"/>
            <a:ext cx="424921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Imagine the Possibilities</a:t>
            </a:r>
            <a:endParaRPr lang="en-US" sz="21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t="-333" b="-333"/>
          <a:stretch/>
        </p:blipFill>
        <p:spPr>
          <a:xfrm>
            <a:off x="1648205" y="4469539"/>
            <a:ext cx="523495" cy="421588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1399488" y="5047647"/>
            <a:ext cx="4696358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we come together, our individual faithfulness multiplies. If just 100 members commit to this vision, look at what God can do through us in one year.</a:t>
            </a:r>
            <a:endParaRPr lang="en-US" sz="16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rcRect l="-17" r="-17"/>
          <a:stretch/>
        </p:blipFill>
        <p:spPr>
          <a:xfrm>
            <a:off x="6403543" y="4834225"/>
            <a:ext cx="596189" cy="681126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8" name="Shape 19"/>
          <p:cNvSpPr/>
          <p:nvPr/>
        </p:nvSpPr>
        <p:spPr>
          <a:xfrm>
            <a:off x="7540142" y="4582058"/>
            <a:ext cx="2829154" cy="1190549"/>
          </a:xfrm>
          <a:prstGeom prst="roundRect">
            <a:avLst>
              <a:gd name="adj" fmla="val 7373"/>
            </a:avLst>
          </a:prstGeom>
          <a:solidFill>
            <a:srgbClr val="FFD700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90500" dist="101600" dir="16200000" algn="bl" rotWithShape="0">
              <a:srgbClr val="FFD7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0"/>
          <p:cNvSpPr/>
          <p:nvPr/>
        </p:nvSpPr>
        <p:spPr>
          <a:xfrm>
            <a:off x="8204453" y="4477817"/>
            <a:ext cx="1498702" cy="235915"/>
          </a:xfrm>
          <a:prstGeom prst="roundRect">
            <a:avLst>
              <a:gd name="adj" fmla="val 156309"/>
            </a:avLst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1"/>
          <p:cNvSpPr txBox="1"/>
          <p:nvPr/>
        </p:nvSpPr>
        <p:spPr>
          <a:xfrm>
            <a:off x="7677302" y="4747565"/>
            <a:ext cx="2555748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$26,000</a:t>
            </a:r>
            <a:endParaRPr lang="en-US" sz="4200" dirty="0"/>
          </a:p>
        </p:txBody>
      </p:sp>
      <p:sp>
        <p:nvSpPr>
          <p:cNvPr id="31" name="Text 22"/>
          <p:cNvSpPr txBox="1"/>
          <p:nvPr/>
        </p:nvSpPr>
        <p:spPr>
          <a:xfrm>
            <a:off x="8097926" y="5373014"/>
            <a:ext cx="171175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1E3C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Total Ministry Fuel</a:t>
            </a:r>
            <a:endParaRPr lang="en-US" sz="1200" dirty="0"/>
          </a:p>
        </p:txBody>
      </p:sp>
      <p:sp>
        <p:nvSpPr>
          <p:cNvPr id="32" name="Text 23"/>
          <p:cNvSpPr txBox="1"/>
          <p:nvPr/>
        </p:nvSpPr>
        <p:spPr>
          <a:xfrm>
            <a:off x="476402" y="950976"/>
            <a:ext cx="11239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Small Gifts, Big Impact</a:t>
            </a:r>
            <a:endParaRPr lang="en-US" sz="3600" dirty="0"/>
          </a:p>
        </p:txBody>
      </p:sp>
      <p:sp>
        <p:nvSpPr>
          <p:cNvPr id="33" name="Text 24"/>
          <p:cNvSpPr txBox="1"/>
          <p:nvPr/>
        </p:nvSpPr>
        <p:spPr>
          <a:xfrm>
            <a:off x="4346144" y="151333"/>
            <a:ext cx="34107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b="1" kern="0" spc="270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POWER OF MULTIPLICATION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Shape 20">
            <a:extLst>
              <a:ext uri="{FF2B5EF4-FFF2-40B4-BE49-F238E27FC236}">
                <a16:creationId xmlns:a16="http://schemas.microsoft.com/office/drawing/2014/main" id="{4A4F5080-DC62-88E4-7397-D1A27C0FE896}"/>
              </a:ext>
            </a:extLst>
          </p:cNvPr>
          <p:cNvSpPr/>
          <p:nvPr/>
        </p:nvSpPr>
        <p:spPr>
          <a:xfrm>
            <a:off x="8273948" y="5668365"/>
            <a:ext cx="1498702" cy="235915"/>
          </a:xfrm>
          <a:prstGeom prst="roundRect">
            <a:avLst>
              <a:gd name="adj" fmla="val 156309"/>
            </a:avLst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705295" y="0"/>
            <a:ext cx="5486400" cy="6858000"/>
          </a:xfrm>
          <a:prstGeom prst="rect">
            <a:avLst/>
          </a:prstGeom>
          <a:solidFill>
            <a:srgbClr val="1A202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52705" y="-187037"/>
            <a:ext cx="67052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229807" y="0"/>
            <a:ext cx="95280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1418705" y="321133"/>
            <a:ext cx="4648781" cy="528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b="1" kern="0" spc="21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BP VISION 2026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273627" y="960119"/>
            <a:ext cx="7658100" cy="1181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Everyone Doing Their Part</a:t>
            </a:r>
            <a:endParaRPr lang="en-US" sz="4200" dirty="0"/>
          </a:p>
        </p:txBody>
      </p:sp>
      <p:sp>
        <p:nvSpPr>
          <p:cNvPr id="11" name="Shape 8"/>
          <p:cNvSpPr/>
          <p:nvPr/>
        </p:nvSpPr>
        <p:spPr>
          <a:xfrm>
            <a:off x="666598" y="2226564"/>
            <a:ext cx="38405" cy="914400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895198" y="2226564"/>
            <a:ext cx="5220310" cy="914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Five dollars a week. Everyone doing their part. One vision for the future of Bushy Pond. When we stand together, we can achieve the impossible.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66598" y="3522269"/>
            <a:ext cx="476402" cy="476402"/>
          </a:xfrm>
          <a:prstGeom prst="ellipse">
            <a:avLst/>
          </a:prstGeom>
          <a:solidFill>
            <a:srgbClr val="F0F4F8"/>
          </a:solidFill>
          <a:ln w="12700">
            <a:solidFill>
              <a:srgbClr val="0F1E3C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/>
          <a:srcRect l="-1403" r="-1403"/>
          <a:stretch/>
        </p:blipFill>
        <p:spPr>
          <a:xfrm>
            <a:off x="800100" y="3669487"/>
            <a:ext cx="209398" cy="181051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1333195" y="3522269"/>
            <a:ext cx="48198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No Gift Too Small</a:t>
            </a:r>
            <a:endParaRPr lang="en-US" sz="1600" dirty="0"/>
          </a:p>
        </p:txBody>
      </p:sp>
      <p:sp>
        <p:nvSpPr>
          <p:cNvPr id="16" name="Text 12"/>
          <p:cNvSpPr txBox="1"/>
          <p:nvPr/>
        </p:nvSpPr>
        <p:spPr>
          <a:xfrm>
            <a:off x="1333195" y="3888029"/>
            <a:ext cx="5391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given in faith and obedience, even the smallest seed can grow into a mighty harvest.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666598" y="4582973"/>
            <a:ext cx="476402" cy="476402"/>
          </a:xfrm>
          <a:prstGeom prst="ellipse">
            <a:avLst/>
          </a:prstGeom>
          <a:solidFill>
            <a:srgbClr val="F0F4F8"/>
          </a:solidFill>
          <a:ln w="12700">
            <a:solidFill>
              <a:srgbClr val="0F1E3C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rcRect l="-505" r="-505"/>
          <a:stretch/>
        </p:blipFill>
        <p:spPr>
          <a:xfrm>
            <a:off x="790956" y="4731106"/>
            <a:ext cx="228600" cy="181051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1333195" y="4582973"/>
            <a:ext cx="48198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Power of Unity</a:t>
            </a:r>
            <a:endParaRPr lang="en-US" sz="1600" dirty="0"/>
          </a:p>
        </p:txBody>
      </p:sp>
      <p:sp>
        <p:nvSpPr>
          <p:cNvPr id="20" name="Text 15"/>
          <p:cNvSpPr txBox="1"/>
          <p:nvPr/>
        </p:nvSpPr>
        <p:spPr>
          <a:xfrm>
            <a:off x="1333195" y="4948733"/>
            <a:ext cx="5391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are not asked to carry the load alone, but to lift together as one unified body of believers.</a:t>
            </a:r>
            <a:endParaRPr lang="en-US" sz="1400" dirty="0"/>
          </a:p>
        </p:txBody>
      </p:sp>
      <p:sp>
        <p:nvSpPr>
          <p:cNvPr id="21" name="Shape 16"/>
          <p:cNvSpPr/>
          <p:nvPr/>
        </p:nvSpPr>
        <p:spPr>
          <a:xfrm>
            <a:off x="666598" y="5644591"/>
            <a:ext cx="476402" cy="476402"/>
          </a:xfrm>
          <a:prstGeom prst="ellipse">
            <a:avLst/>
          </a:prstGeom>
          <a:solidFill>
            <a:srgbClr val="F0F4F8"/>
          </a:solidFill>
          <a:ln w="12700">
            <a:solidFill>
              <a:srgbClr val="0F1E3C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5"/>
          <a:srcRect l="-505" r="-505"/>
          <a:stretch/>
        </p:blipFill>
        <p:spPr>
          <a:xfrm>
            <a:off x="790956" y="5791810"/>
            <a:ext cx="228600" cy="181051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1333195" y="5644591"/>
            <a:ext cx="48198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God Multiplies</a:t>
            </a:r>
            <a:endParaRPr lang="en-US" sz="1600" dirty="0"/>
          </a:p>
        </p:txBody>
      </p:sp>
      <p:sp>
        <p:nvSpPr>
          <p:cNvPr id="24" name="Text 18"/>
          <p:cNvSpPr txBox="1"/>
          <p:nvPr/>
        </p:nvSpPr>
        <p:spPr>
          <a:xfrm>
            <a:off x="1333195" y="6010351"/>
            <a:ext cx="5391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we take small, faithful steps forward, God multiplies the outcome for His glory.</a:t>
            </a:r>
            <a:endParaRPr lang="en-US" sz="1400" dirty="0"/>
          </a:p>
        </p:txBody>
      </p:sp>
      <p:sp>
        <p:nvSpPr>
          <p:cNvPr id="25" name="Text 19"/>
          <p:cNvSpPr txBox="1"/>
          <p:nvPr/>
        </p:nvSpPr>
        <p:spPr>
          <a:xfrm>
            <a:off x="381305" y="5486400"/>
            <a:ext cx="2510028" cy="1019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0F1E3C">
                    <a:alpha val="3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Unity</a:t>
            </a: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2C4F9-5990-752E-3C95-DC179A312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611" y="503937"/>
            <a:ext cx="5028743" cy="5689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3125" b="3125"/>
          <a:stretch/>
        </p:blipFill>
        <p:spPr>
          <a:xfrm>
            <a:off x="4876495" y="0"/>
            <a:ext cx="73152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876495" y="0"/>
            <a:ext cx="73152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-34747" y="0"/>
            <a:ext cx="4876495" cy="6858000"/>
          </a:xfrm>
          <a:prstGeom prst="rect">
            <a:avLst/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496105" y="0"/>
            <a:ext cx="761695" cy="6858000"/>
          </a:xfrm>
          <a:prstGeom prst="rect">
            <a:avLst/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71500" y="1262786"/>
            <a:ext cx="28346" cy="209398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571500" y="1659636"/>
            <a:ext cx="5652821" cy="1343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Why It</a:t>
            </a:r>
            <a:endParaRPr lang="en-US" sz="4800" dirty="0"/>
          </a:p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Matters</a:t>
            </a:r>
            <a:endParaRPr lang="en-US" sz="4800" dirty="0"/>
          </a:p>
        </p:txBody>
      </p:sp>
      <p:sp>
        <p:nvSpPr>
          <p:cNvPr id="10" name="Text 7"/>
          <p:cNvSpPr txBox="1"/>
          <p:nvPr/>
        </p:nvSpPr>
        <p:spPr>
          <a:xfrm>
            <a:off x="571500" y="3286354"/>
            <a:ext cx="4310481" cy="886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faithful giving directly fuels the mission and future of Bushy Pond Baptist Church.</a:t>
            </a:r>
            <a:endParaRPr lang="en-US" b="1" dirty="0"/>
          </a:p>
        </p:txBody>
      </p:sp>
      <p:sp>
        <p:nvSpPr>
          <p:cNvPr id="11" name="Shape 8"/>
          <p:cNvSpPr/>
          <p:nvPr/>
        </p:nvSpPr>
        <p:spPr>
          <a:xfrm>
            <a:off x="571500" y="4640580"/>
            <a:ext cx="3733495" cy="9144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790956" y="1209751"/>
            <a:ext cx="3781044" cy="279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70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 &amp; IMPACT</a:t>
            </a:r>
            <a:endParaRPr lang="en-US" sz="2000" dirty="0"/>
          </a:p>
        </p:txBody>
      </p:sp>
      <p:sp>
        <p:nvSpPr>
          <p:cNvPr id="13" name="Text 10"/>
          <p:cNvSpPr txBox="1"/>
          <p:nvPr/>
        </p:nvSpPr>
        <p:spPr>
          <a:xfrm>
            <a:off x="571500" y="4849978"/>
            <a:ext cx="4299509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FFFFFF">
                    <a:alpha val="7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"For where your treasure is, there your heart will be also."</a:t>
            </a:r>
            <a:endParaRPr lang="en-US" sz="1600" dirty="0"/>
          </a:p>
        </p:txBody>
      </p:sp>
      <p:sp>
        <p:nvSpPr>
          <p:cNvPr id="14" name="Text 11"/>
          <p:cNvSpPr txBox="1"/>
          <p:nvPr/>
        </p:nvSpPr>
        <p:spPr>
          <a:xfrm>
            <a:off x="1521789" y="5670804"/>
            <a:ext cx="1832915" cy="317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i="1" dirty="0">
                <a:solidFill>
                  <a:srgbClr val="FFFFFF">
                    <a:alpha val="7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— Matthew 6:21</a:t>
            </a:r>
            <a:endParaRPr lang="en-US" dirty="0"/>
          </a:p>
        </p:txBody>
      </p:sp>
      <p:sp>
        <p:nvSpPr>
          <p:cNvPr id="15" name="Shape 12"/>
          <p:cNvSpPr/>
          <p:nvPr/>
        </p:nvSpPr>
        <p:spPr>
          <a:xfrm>
            <a:off x="5829300" y="209398"/>
            <a:ext cx="5600700" cy="1923898"/>
          </a:xfrm>
          <a:prstGeom prst="roundRect">
            <a:avLst>
              <a:gd name="adj" fmla="val 2823"/>
            </a:avLst>
          </a:prstGeom>
          <a:solidFill>
            <a:srgbClr val="FFFFFF"/>
          </a:solidFill>
          <a:ln/>
          <a:effectLst>
            <a:outerShdw blurRad="190500" dist="508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5829300" y="209398"/>
            <a:ext cx="47549" cy="1923898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115507" y="448056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FD700">
              <a:alpha val="1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62726" y="595274"/>
            <a:ext cx="276149" cy="276149"/>
          </a:xfrm>
          <a:prstGeom prst="rect">
            <a:avLst/>
          </a:prstGeom>
        </p:spPr>
      </p:pic>
      <p:sp>
        <p:nvSpPr>
          <p:cNvPr id="19" name="Text 15"/>
          <p:cNvSpPr txBox="1"/>
          <p:nvPr/>
        </p:nvSpPr>
        <p:spPr>
          <a:xfrm>
            <a:off x="6924751" y="448056"/>
            <a:ext cx="43818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Strengthen Our Ministry</a:t>
            </a:r>
            <a:endParaRPr lang="en-US" sz="1800" dirty="0"/>
          </a:p>
        </p:txBody>
      </p:sp>
      <p:sp>
        <p:nvSpPr>
          <p:cNvPr id="20" name="Text 16"/>
          <p:cNvSpPr txBox="1"/>
          <p:nvPr/>
        </p:nvSpPr>
        <p:spPr>
          <a:xfrm>
            <a:off x="6924751" y="866851"/>
            <a:ext cx="4343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Investing in the spiritual growth of our congregation through vibrant discipleship, impactful worship, and raising up the next generation.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6924751" y="1647749"/>
            <a:ext cx="1028700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8"/>
          <p:cNvSpPr/>
          <p:nvPr/>
        </p:nvSpPr>
        <p:spPr>
          <a:xfrm>
            <a:off x="8043062" y="1647749"/>
            <a:ext cx="800100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9"/>
          <p:cNvSpPr/>
          <p:nvPr/>
        </p:nvSpPr>
        <p:spPr>
          <a:xfrm>
            <a:off x="8930030" y="1647749"/>
            <a:ext cx="790956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5829300" y="2467051"/>
            <a:ext cx="5600700" cy="1923898"/>
          </a:xfrm>
          <a:prstGeom prst="roundRect">
            <a:avLst>
              <a:gd name="adj" fmla="val 2823"/>
            </a:avLst>
          </a:prstGeom>
          <a:solidFill>
            <a:srgbClr val="FFFFFF"/>
          </a:solidFill>
          <a:ln/>
          <a:effectLst>
            <a:outerShdw blurRad="190500" dist="508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1"/>
          <p:cNvSpPr/>
          <p:nvPr/>
        </p:nvSpPr>
        <p:spPr>
          <a:xfrm>
            <a:off x="5829300" y="2467051"/>
            <a:ext cx="47549" cy="1923898"/>
          </a:xfrm>
          <a:prstGeom prst="rect">
            <a:avLst/>
          </a:prstGeom>
          <a:solidFill>
            <a:srgbClr val="0F1E3C"/>
          </a:solidFill>
          <a:ln w="12700">
            <a:solidFill>
              <a:srgbClr val="0F1E3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2"/>
          <p:cNvSpPr/>
          <p:nvPr/>
        </p:nvSpPr>
        <p:spPr>
          <a:xfrm>
            <a:off x="6115507" y="2704795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0F1E3C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/>
          <a:srcRect t="-333" b="-333"/>
          <a:stretch/>
        </p:blipFill>
        <p:spPr>
          <a:xfrm>
            <a:off x="6229807" y="2852928"/>
            <a:ext cx="342900" cy="276149"/>
          </a:xfrm>
          <a:prstGeom prst="rect">
            <a:avLst/>
          </a:prstGeom>
        </p:spPr>
      </p:pic>
      <p:sp>
        <p:nvSpPr>
          <p:cNvPr id="28" name="Text 23"/>
          <p:cNvSpPr txBox="1"/>
          <p:nvPr/>
        </p:nvSpPr>
        <p:spPr>
          <a:xfrm>
            <a:off x="6924751" y="2704795"/>
            <a:ext cx="43818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Sustain Our Church</a:t>
            </a:r>
            <a:endParaRPr lang="en-US" sz="1800" dirty="0"/>
          </a:p>
        </p:txBody>
      </p:sp>
      <p:sp>
        <p:nvSpPr>
          <p:cNvPr id="29" name="Text 24"/>
          <p:cNvSpPr txBox="1"/>
          <p:nvPr/>
        </p:nvSpPr>
        <p:spPr>
          <a:xfrm>
            <a:off x="6924751" y="3124505"/>
            <a:ext cx="4343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Ensuring our facilities are welcoming, our operations are efficient, and we have the resources to care for our church family in times of need.</a:t>
            </a:r>
            <a:endParaRPr lang="en-US" sz="1200" dirty="0"/>
          </a:p>
        </p:txBody>
      </p:sp>
      <p:sp>
        <p:nvSpPr>
          <p:cNvPr id="30" name="Shape 25"/>
          <p:cNvSpPr/>
          <p:nvPr/>
        </p:nvSpPr>
        <p:spPr>
          <a:xfrm>
            <a:off x="6924751" y="3905402"/>
            <a:ext cx="981151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6"/>
          <p:cNvSpPr/>
          <p:nvPr/>
        </p:nvSpPr>
        <p:spPr>
          <a:xfrm>
            <a:off x="7996428" y="3905402"/>
            <a:ext cx="828446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7"/>
          <p:cNvSpPr/>
          <p:nvPr/>
        </p:nvSpPr>
        <p:spPr>
          <a:xfrm>
            <a:off x="8913571" y="3905402"/>
            <a:ext cx="1095451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28"/>
          <p:cNvSpPr/>
          <p:nvPr/>
        </p:nvSpPr>
        <p:spPr>
          <a:xfrm>
            <a:off x="5829300" y="4724705"/>
            <a:ext cx="5600700" cy="1923898"/>
          </a:xfrm>
          <a:prstGeom prst="roundRect">
            <a:avLst>
              <a:gd name="adj" fmla="val 2823"/>
            </a:avLst>
          </a:prstGeom>
          <a:solidFill>
            <a:srgbClr val="FFFFFF"/>
          </a:solidFill>
          <a:ln/>
          <a:effectLst>
            <a:outerShdw blurRad="190500" dist="508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Shape 29"/>
          <p:cNvSpPr/>
          <p:nvPr/>
        </p:nvSpPr>
        <p:spPr>
          <a:xfrm>
            <a:off x="5829300" y="4724705"/>
            <a:ext cx="47549" cy="1923898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0"/>
          <p:cNvSpPr/>
          <p:nvPr/>
        </p:nvSpPr>
        <p:spPr>
          <a:xfrm>
            <a:off x="6115507" y="4962449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FD700">
              <a:alpha val="1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62726" y="5110582"/>
            <a:ext cx="276149" cy="276149"/>
          </a:xfrm>
          <a:prstGeom prst="rect">
            <a:avLst/>
          </a:prstGeom>
        </p:spPr>
      </p:pic>
      <p:sp>
        <p:nvSpPr>
          <p:cNvPr id="37" name="Text 31"/>
          <p:cNvSpPr txBox="1"/>
          <p:nvPr/>
        </p:nvSpPr>
        <p:spPr>
          <a:xfrm>
            <a:off x="6924751" y="4962449"/>
            <a:ext cx="43818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Prepare for the Future</a:t>
            </a:r>
            <a:endParaRPr lang="en-US" sz="1800" dirty="0"/>
          </a:p>
        </p:txBody>
      </p:sp>
      <p:sp>
        <p:nvSpPr>
          <p:cNvPr id="38" name="Text 32"/>
          <p:cNvSpPr txBox="1"/>
          <p:nvPr/>
        </p:nvSpPr>
        <p:spPr>
          <a:xfrm>
            <a:off x="6924751" y="5381244"/>
            <a:ext cx="4343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a strong financial foundation that allows us to say "Yes" to wherever God calls us next, without hesitation or delay.</a:t>
            </a:r>
            <a:endParaRPr lang="en-US" sz="1200" dirty="0"/>
          </a:p>
        </p:txBody>
      </p:sp>
      <p:sp>
        <p:nvSpPr>
          <p:cNvPr id="39" name="Shape 33"/>
          <p:cNvSpPr/>
          <p:nvPr/>
        </p:nvSpPr>
        <p:spPr>
          <a:xfrm>
            <a:off x="6924751" y="6163056"/>
            <a:ext cx="609905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4"/>
          <p:cNvSpPr/>
          <p:nvPr/>
        </p:nvSpPr>
        <p:spPr>
          <a:xfrm>
            <a:off x="7626096" y="6163056"/>
            <a:ext cx="905256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5"/>
          <p:cNvSpPr/>
          <p:nvPr/>
        </p:nvSpPr>
        <p:spPr>
          <a:xfrm>
            <a:off x="8617306" y="6163056"/>
            <a:ext cx="886054" cy="247802"/>
          </a:xfrm>
          <a:prstGeom prst="roundRect">
            <a:avLst>
              <a:gd name="adj" fmla="val 5677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6"/>
          <p:cNvSpPr txBox="1"/>
          <p:nvPr/>
        </p:nvSpPr>
        <p:spPr>
          <a:xfrm>
            <a:off x="7019849" y="1695298"/>
            <a:ext cx="9144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DISCIPLESHIP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3" name="Text 37"/>
          <p:cNvSpPr txBox="1"/>
          <p:nvPr/>
        </p:nvSpPr>
        <p:spPr>
          <a:xfrm>
            <a:off x="8138160" y="1695298"/>
            <a:ext cx="6858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NEXT GEN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4" name="Text 38"/>
          <p:cNvSpPr txBox="1"/>
          <p:nvPr/>
        </p:nvSpPr>
        <p:spPr>
          <a:xfrm>
            <a:off x="9026042" y="1695298"/>
            <a:ext cx="67665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WORSHIP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5" name="Text 39"/>
          <p:cNvSpPr txBox="1"/>
          <p:nvPr/>
        </p:nvSpPr>
        <p:spPr>
          <a:xfrm>
            <a:off x="7019849" y="3952951"/>
            <a:ext cx="8668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OPERATIONS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6" name="Text 40"/>
          <p:cNvSpPr txBox="1"/>
          <p:nvPr/>
        </p:nvSpPr>
        <p:spPr>
          <a:xfrm>
            <a:off x="8091526" y="3952951"/>
            <a:ext cx="734263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FACILITIES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7" name="Text 41"/>
          <p:cNvSpPr txBox="1"/>
          <p:nvPr/>
        </p:nvSpPr>
        <p:spPr>
          <a:xfrm>
            <a:off x="9008669" y="3952951"/>
            <a:ext cx="9811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 CARE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8" name="Text 42"/>
          <p:cNvSpPr txBox="1"/>
          <p:nvPr/>
        </p:nvSpPr>
        <p:spPr>
          <a:xfrm>
            <a:off x="7019849" y="6210605"/>
            <a:ext cx="4956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VISION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9" name="Text 43"/>
          <p:cNvSpPr txBox="1"/>
          <p:nvPr/>
        </p:nvSpPr>
        <p:spPr>
          <a:xfrm>
            <a:off x="7721194" y="6210605"/>
            <a:ext cx="79095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EXPANSION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50" name="Text 44"/>
          <p:cNvSpPr txBox="1"/>
          <p:nvPr/>
        </p:nvSpPr>
        <p:spPr>
          <a:xfrm>
            <a:off x="8712403" y="6210605"/>
            <a:ext cx="771754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READINESS</a:t>
            </a:r>
            <a:endParaRPr lang="en-US" sz="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3810305" y="0"/>
            <a:ext cx="838230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791456" y="761695"/>
            <a:ext cx="19202" cy="5333695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095951" y="809244"/>
            <a:ext cx="6524244" cy="819302"/>
          </a:xfrm>
          <a:prstGeom prst="roundRect">
            <a:avLst>
              <a:gd name="adj" fmla="val 12978"/>
            </a:avLst>
          </a:prstGeom>
          <a:solidFill>
            <a:srgbClr val="F8FAFC"/>
          </a:solidFill>
          <a:ln/>
          <a:effectLst>
            <a:outerShdw blurRad="50800" dist="254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095951" y="809244"/>
            <a:ext cx="38405" cy="819302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80" r="-80"/>
          <a:stretch/>
        </p:blipFill>
        <p:spPr>
          <a:xfrm>
            <a:off x="5372100" y="1104595"/>
            <a:ext cx="286207" cy="2286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095951" y="1914754"/>
            <a:ext cx="6524244" cy="819302"/>
          </a:xfrm>
          <a:prstGeom prst="roundRect">
            <a:avLst>
              <a:gd name="adj" fmla="val 12978"/>
            </a:avLst>
          </a:prstGeom>
          <a:solidFill>
            <a:srgbClr val="F8FAFC"/>
          </a:solidFill>
          <a:ln/>
          <a:effectLst>
            <a:outerShdw blurRad="50800" dist="254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095951" y="1914754"/>
            <a:ext cx="38405" cy="819302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12600" r="-12600"/>
          <a:stretch/>
        </p:blipFill>
        <p:spPr>
          <a:xfrm>
            <a:off x="5372100" y="2210105"/>
            <a:ext cx="286207" cy="22860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5095951" y="3019349"/>
            <a:ext cx="6524244" cy="819302"/>
          </a:xfrm>
          <a:prstGeom prst="roundRect">
            <a:avLst>
              <a:gd name="adj" fmla="val 12978"/>
            </a:avLst>
          </a:prstGeom>
          <a:solidFill>
            <a:srgbClr val="F8FAFC"/>
          </a:solidFill>
          <a:ln/>
          <a:effectLst>
            <a:outerShdw blurRad="50800" dist="254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5095951" y="3019349"/>
            <a:ext cx="38405" cy="819302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l="-5644" r="-5644"/>
          <a:stretch/>
        </p:blipFill>
        <p:spPr>
          <a:xfrm>
            <a:off x="5372100" y="3314700"/>
            <a:ext cx="286207" cy="228600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5095951" y="4123944"/>
            <a:ext cx="6524244" cy="819302"/>
          </a:xfrm>
          <a:prstGeom prst="roundRect">
            <a:avLst>
              <a:gd name="adj" fmla="val 12978"/>
            </a:avLst>
          </a:prstGeom>
          <a:solidFill>
            <a:srgbClr val="F8FAFC"/>
          </a:solidFill>
          <a:ln/>
          <a:effectLst>
            <a:outerShdw blurRad="50800" dist="254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6" name="Shape 11"/>
          <p:cNvSpPr/>
          <p:nvPr/>
        </p:nvSpPr>
        <p:spPr>
          <a:xfrm>
            <a:off x="5095951" y="4123944"/>
            <a:ext cx="38405" cy="819302"/>
          </a:xfrm>
          <a:prstGeom prst="rect">
            <a:avLst/>
          </a:prstGeom>
          <a:solidFill>
            <a:srgbClr val="FFD700"/>
          </a:solidFill>
          <a:ln w="12700">
            <a:solidFill>
              <a:srgbClr val="FFD7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5372100" y="4419295"/>
            <a:ext cx="286207" cy="228600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5095951" y="5229454"/>
            <a:ext cx="6524244" cy="819302"/>
          </a:xfrm>
          <a:prstGeom prst="roundRect">
            <a:avLst>
              <a:gd name="adj" fmla="val 12978"/>
            </a:avLst>
          </a:prstGeom>
          <a:solidFill>
            <a:srgbClr val="FFFBEB"/>
          </a:solidFill>
          <a:ln/>
          <a:effectLst>
            <a:outerShdw blurRad="50800" dist="254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5095951" y="5229454"/>
            <a:ext cx="38405" cy="819302"/>
          </a:xfrm>
          <a:prstGeom prst="rect">
            <a:avLst/>
          </a:prstGeom>
          <a:solidFill>
            <a:srgbClr val="0F1E3C"/>
          </a:solidFill>
          <a:ln w="12700">
            <a:solidFill>
              <a:srgbClr val="0F1E3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 l="-5644" r="-5644"/>
          <a:stretch/>
        </p:blipFill>
        <p:spPr>
          <a:xfrm>
            <a:off x="5372100" y="5524805"/>
            <a:ext cx="286207" cy="228600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5848502" y="961949"/>
            <a:ext cx="51023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Pray</a:t>
            </a:r>
            <a:endParaRPr lang="en-US" dirty="0"/>
          </a:p>
        </p:txBody>
      </p:sp>
      <p:sp>
        <p:nvSpPr>
          <p:cNvPr id="22" name="Text 15"/>
          <p:cNvSpPr txBox="1"/>
          <p:nvPr/>
        </p:nvSpPr>
        <p:spPr>
          <a:xfrm>
            <a:off x="5848501" y="1278331"/>
            <a:ext cx="5023547" cy="80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Ask God to lead your heart and your commitment.</a:t>
            </a:r>
            <a:endParaRPr lang="en-US" sz="1400" dirty="0"/>
          </a:p>
        </p:txBody>
      </p:sp>
      <p:sp>
        <p:nvSpPr>
          <p:cNvPr id="23" name="Text 16"/>
          <p:cNvSpPr txBox="1"/>
          <p:nvPr/>
        </p:nvSpPr>
        <p:spPr>
          <a:xfrm>
            <a:off x="5848502" y="2066544"/>
            <a:ext cx="1047446" cy="228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Commit</a:t>
            </a:r>
            <a:endParaRPr lang="en-US" dirty="0"/>
          </a:p>
        </p:txBody>
      </p:sp>
      <p:sp>
        <p:nvSpPr>
          <p:cNvPr id="24" name="Text 17"/>
          <p:cNvSpPr txBox="1"/>
          <p:nvPr/>
        </p:nvSpPr>
        <p:spPr>
          <a:xfrm>
            <a:off x="5848502" y="2382927"/>
            <a:ext cx="4989216" cy="179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Decide on $5/week or a $260 one-time gift for 2026.</a:t>
            </a:r>
            <a:endParaRPr lang="en-US" sz="1100" dirty="0"/>
          </a:p>
        </p:txBody>
      </p:sp>
      <p:sp>
        <p:nvSpPr>
          <p:cNvPr id="25" name="Text 18"/>
          <p:cNvSpPr txBox="1"/>
          <p:nvPr/>
        </p:nvSpPr>
        <p:spPr>
          <a:xfrm>
            <a:off x="5848502" y="3172054"/>
            <a:ext cx="48829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Give</a:t>
            </a:r>
            <a:endParaRPr lang="en-US" dirty="0"/>
          </a:p>
        </p:txBody>
      </p:sp>
      <p:sp>
        <p:nvSpPr>
          <p:cNvPr id="26" name="Text 19"/>
          <p:cNvSpPr txBox="1"/>
          <p:nvPr/>
        </p:nvSpPr>
        <p:spPr>
          <a:xfrm>
            <a:off x="5848502" y="3488437"/>
            <a:ext cx="5272929" cy="159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Set up recurring giving online or use weekly envelopes</a:t>
            </a:r>
            <a:r>
              <a:rPr lang="en-US" sz="11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100" b="1" dirty="0"/>
          </a:p>
        </p:txBody>
      </p:sp>
      <p:sp>
        <p:nvSpPr>
          <p:cNvPr id="27" name="Text 20"/>
          <p:cNvSpPr txBox="1"/>
          <p:nvPr/>
        </p:nvSpPr>
        <p:spPr>
          <a:xfrm>
            <a:off x="5848502" y="4276649"/>
            <a:ext cx="116768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Encourage</a:t>
            </a:r>
            <a:endParaRPr lang="en-US" dirty="0"/>
          </a:p>
        </p:txBody>
      </p:sp>
      <p:sp>
        <p:nvSpPr>
          <p:cNvPr id="28" name="Text 21"/>
          <p:cNvSpPr txBox="1"/>
          <p:nvPr/>
        </p:nvSpPr>
        <p:spPr>
          <a:xfrm>
            <a:off x="5848502" y="4593031"/>
            <a:ext cx="49892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Invite others in our church family to join the vision.</a:t>
            </a:r>
            <a:endParaRPr lang="en-US" sz="1400" b="1" dirty="0"/>
          </a:p>
        </p:txBody>
      </p:sp>
      <p:sp>
        <p:nvSpPr>
          <p:cNvPr id="29" name="Text 22"/>
          <p:cNvSpPr txBox="1"/>
          <p:nvPr/>
        </p:nvSpPr>
        <p:spPr>
          <a:xfrm>
            <a:off x="5848502" y="5381244"/>
            <a:ext cx="105430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Celebrate</a:t>
            </a:r>
            <a:endParaRPr lang="en-US" dirty="0"/>
          </a:p>
        </p:txBody>
      </p:sp>
      <p:sp>
        <p:nvSpPr>
          <p:cNvPr id="30" name="Text 23"/>
          <p:cNvSpPr txBox="1"/>
          <p:nvPr/>
        </p:nvSpPr>
        <p:spPr>
          <a:xfrm>
            <a:off x="5848502" y="5697626"/>
            <a:ext cx="4474159" cy="19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Give consistently, cheerfully, and with vision!</a:t>
            </a:r>
            <a:endParaRPr lang="en-US" sz="1400" b="1" dirty="0"/>
          </a:p>
        </p:txBody>
      </p:sp>
      <p:sp>
        <p:nvSpPr>
          <p:cNvPr id="31" name="Shape 24"/>
          <p:cNvSpPr/>
          <p:nvPr/>
        </p:nvSpPr>
        <p:spPr>
          <a:xfrm>
            <a:off x="4381805" y="981151"/>
            <a:ext cx="476402" cy="47640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5"/>
          <p:cNvSpPr/>
          <p:nvPr/>
        </p:nvSpPr>
        <p:spPr>
          <a:xfrm>
            <a:off x="4401007" y="1000354"/>
            <a:ext cx="437998" cy="437998"/>
          </a:xfrm>
          <a:prstGeom prst="ellipse">
            <a:avLst/>
          </a:prstGeom>
          <a:solidFill>
            <a:srgbClr val="0F1E3C"/>
          </a:solidFill>
          <a:ln w="25400">
            <a:solidFill>
              <a:srgbClr val="FFFFFF"/>
            </a:solidFill>
            <a:prstDash val="solid"/>
          </a:ln>
          <a:effectLst>
            <a:outerShdw blurRad="101600" dist="38100" dir="16200000" algn="bl" rotWithShape="0">
              <a:srgbClr val="0F1E3C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Text 26"/>
          <p:cNvSpPr txBox="1"/>
          <p:nvPr/>
        </p:nvSpPr>
        <p:spPr>
          <a:xfrm>
            <a:off x="4584802" y="1081735"/>
            <a:ext cx="1527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D7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1400" dirty="0"/>
          </a:p>
        </p:txBody>
      </p:sp>
      <p:sp>
        <p:nvSpPr>
          <p:cNvPr id="34" name="Shape 27"/>
          <p:cNvSpPr/>
          <p:nvPr/>
        </p:nvSpPr>
        <p:spPr>
          <a:xfrm>
            <a:off x="4381805" y="2085746"/>
            <a:ext cx="476402" cy="47640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8"/>
          <p:cNvSpPr/>
          <p:nvPr/>
        </p:nvSpPr>
        <p:spPr>
          <a:xfrm>
            <a:off x="4401007" y="2104949"/>
            <a:ext cx="437998" cy="437998"/>
          </a:xfrm>
          <a:prstGeom prst="ellipse">
            <a:avLst/>
          </a:prstGeom>
          <a:solidFill>
            <a:srgbClr val="0F1E3C"/>
          </a:solidFill>
          <a:ln w="25400">
            <a:solidFill>
              <a:srgbClr val="FFFFFF"/>
            </a:solidFill>
            <a:prstDash val="solid"/>
          </a:ln>
          <a:effectLst>
            <a:outerShdw blurRad="101600" dist="38100" dir="16200000" algn="bl" rotWithShape="0">
              <a:srgbClr val="0F1E3C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Text 29"/>
          <p:cNvSpPr txBox="1"/>
          <p:nvPr/>
        </p:nvSpPr>
        <p:spPr>
          <a:xfrm>
            <a:off x="4572000" y="2187245"/>
            <a:ext cx="18105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D7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1400" dirty="0"/>
          </a:p>
        </p:txBody>
      </p:sp>
      <p:sp>
        <p:nvSpPr>
          <p:cNvPr id="37" name="Shape 30"/>
          <p:cNvSpPr/>
          <p:nvPr/>
        </p:nvSpPr>
        <p:spPr>
          <a:xfrm>
            <a:off x="4381805" y="3191256"/>
            <a:ext cx="476402" cy="47640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1"/>
          <p:cNvSpPr/>
          <p:nvPr/>
        </p:nvSpPr>
        <p:spPr>
          <a:xfrm>
            <a:off x="4401007" y="3209544"/>
            <a:ext cx="437998" cy="437998"/>
          </a:xfrm>
          <a:prstGeom prst="ellipse">
            <a:avLst/>
          </a:prstGeom>
          <a:solidFill>
            <a:srgbClr val="0F1E3C"/>
          </a:solidFill>
          <a:ln w="25400">
            <a:solidFill>
              <a:srgbClr val="FFFFFF"/>
            </a:solidFill>
            <a:prstDash val="solid"/>
          </a:ln>
          <a:effectLst>
            <a:outerShdw blurRad="101600" dist="38100" dir="16200000" algn="bl" rotWithShape="0">
              <a:srgbClr val="0F1E3C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Text 32"/>
          <p:cNvSpPr txBox="1"/>
          <p:nvPr/>
        </p:nvSpPr>
        <p:spPr>
          <a:xfrm>
            <a:off x="4574743" y="3291840"/>
            <a:ext cx="171907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D7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1400" dirty="0"/>
          </a:p>
        </p:txBody>
      </p:sp>
      <p:sp>
        <p:nvSpPr>
          <p:cNvPr id="40" name="Shape 33"/>
          <p:cNvSpPr/>
          <p:nvPr/>
        </p:nvSpPr>
        <p:spPr>
          <a:xfrm>
            <a:off x="4381805" y="4295851"/>
            <a:ext cx="476402" cy="47640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4"/>
          <p:cNvSpPr/>
          <p:nvPr/>
        </p:nvSpPr>
        <p:spPr>
          <a:xfrm>
            <a:off x="4401007" y="4315054"/>
            <a:ext cx="437998" cy="437998"/>
          </a:xfrm>
          <a:prstGeom prst="ellipse">
            <a:avLst/>
          </a:prstGeom>
          <a:solidFill>
            <a:srgbClr val="0F1E3C"/>
          </a:solidFill>
          <a:ln w="25400">
            <a:solidFill>
              <a:srgbClr val="FFFFFF"/>
            </a:solidFill>
            <a:prstDash val="solid"/>
          </a:ln>
          <a:effectLst>
            <a:outerShdw blurRad="101600" dist="38100" dir="16200000" algn="bl" rotWithShape="0">
              <a:srgbClr val="0F1E3C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Text 35"/>
          <p:cNvSpPr txBox="1"/>
          <p:nvPr/>
        </p:nvSpPr>
        <p:spPr>
          <a:xfrm>
            <a:off x="4571086" y="4396435"/>
            <a:ext cx="18105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D7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4</a:t>
            </a:r>
            <a:endParaRPr lang="en-US" sz="1400" dirty="0"/>
          </a:p>
        </p:txBody>
      </p:sp>
      <p:sp>
        <p:nvSpPr>
          <p:cNvPr id="43" name="Shape 36"/>
          <p:cNvSpPr/>
          <p:nvPr/>
        </p:nvSpPr>
        <p:spPr>
          <a:xfrm>
            <a:off x="4381805" y="5400446"/>
            <a:ext cx="476402" cy="47640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37"/>
          <p:cNvSpPr/>
          <p:nvPr/>
        </p:nvSpPr>
        <p:spPr>
          <a:xfrm>
            <a:off x="4401007" y="5419649"/>
            <a:ext cx="437998" cy="437998"/>
          </a:xfrm>
          <a:prstGeom prst="ellipse">
            <a:avLst/>
          </a:prstGeom>
          <a:solidFill>
            <a:srgbClr val="FFD700"/>
          </a:solidFill>
          <a:ln w="25400">
            <a:solidFill>
              <a:srgbClr val="FFFFFF"/>
            </a:solidFill>
            <a:prstDash val="solid"/>
          </a:ln>
          <a:effectLst>
            <a:outerShdw blurRad="101600" dist="38100" dir="16200000" algn="bl" rotWithShape="0">
              <a:srgbClr val="0F1E3C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Text 38"/>
          <p:cNvSpPr txBox="1"/>
          <p:nvPr/>
        </p:nvSpPr>
        <p:spPr>
          <a:xfrm>
            <a:off x="4577486" y="5501945"/>
            <a:ext cx="1627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1E3C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5</a:t>
            </a:r>
            <a:endParaRPr lang="en-US" sz="1400" dirty="0"/>
          </a:p>
        </p:txBody>
      </p:sp>
      <p:sp>
        <p:nvSpPr>
          <p:cNvPr id="46" name="Shape 39"/>
          <p:cNvSpPr/>
          <p:nvPr/>
        </p:nvSpPr>
        <p:spPr>
          <a:xfrm>
            <a:off x="37947" y="18669"/>
            <a:ext cx="3810305" cy="6858000"/>
          </a:xfrm>
          <a:prstGeom prst="rect">
            <a:avLst/>
          </a:prstGeom>
          <a:solidFill>
            <a:srgbClr val="0F1E3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0"/>
          <p:cNvSpPr/>
          <p:nvPr/>
        </p:nvSpPr>
        <p:spPr>
          <a:xfrm>
            <a:off x="476402" y="1516990"/>
            <a:ext cx="286207" cy="19202"/>
          </a:xfrm>
          <a:prstGeom prst="rect">
            <a:avLst/>
          </a:prstGeom>
          <a:solidFill>
            <a:srgbClr val="FFD7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1"/>
          <p:cNvSpPr txBox="1"/>
          <p:nvPr/>
        </p:nvSpPr>
        <p:spPr>
          <a:xfrm>
            <a:off x="442402" y="1125398"/>
            <a:ext cx="31912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16" dirty="0">
                <a:solidFill>
                  <a:srgbClr val="FFD7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NEXT STEPS</a:t>
            </a:r>
            <a:endParaRPr lang="en-US" sz="2000" dirty="0"/>
          </a:p>
        </p:txBody>
      </p:sp>
      <p:sp>
        <p:nvSpPr>
          <p:cNvPr id="49" name="Text 42"/>
          <p:cNvSpPr txBox="1"/>
          <p:nvPr/>
        </p:nvSpPr>
        <p:spPr>
          <a:xfrm>
            <a:off x="476402" y="1951330"/>
            <a:ext cx="4476902" cy="1181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How to</a:t>
            </a:r>
            <a:endParaRPr lang="en-US" sz="4200" dirty="0"/>
          </a:p>
          <a:p>
            <a:pPr marL="0" indent="0" algn="l">
              <a:buNone/>
            </a:pPr>
            <a:r>
              <a:rPr lang="en-US" sz="4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Participate</a:t>
            </a:r>
            <a:endParaRPr lang="en-US" sz="4200" dirty="0"/>
          </a:p>
        </p:txBody>
      </p:sp>
      <p:sp>
        <p:nvSpPr>
          <p:cNvPr id="50" name="Text 43"/>
          <p:cNvSpPr txBox="1"/>
          <p:nvPr/>
        </p:nvSpPr>
        <p:spPr>
          <a:xfrm>
            <a:off x="476402" y="3429914"/>
            <a:ext cx="2934310" cy="107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 us on this journey of faith. Every step we take together brings us closer to the vision God has for Bushy Pond.</a:t>
            </a:r>
            <a:endParaRPr lang="en-US" sz="1300" dirty="0"/>
          </a:p>
        </p:txBody>
      </p:sp>
      <p:pic>
        <p:nvPicPr>
          <p:cNvPr id="51" name="Image 5" descr="preencoded.png"/>
          <p:cNvPicPr>
            <a:picLocks noChangeAspect="1"/>
          </p:cNvPicPr>
          <p:nvPr/>
        </p:nvPicPr>
        <p:blipFill>
          <a:blip r:embed="rId8"/>
          <a:srcRect l="-57" r="-57"/>
          <a:stretch/>
        </p:blipFill>
        <p:spPr>
          <a:xfrm>
            <a:off x="1423035" y="4507077"/>
            <a:ext cx="809701" cy="924315"/>
          </a:xfrm>
          <a:prstGeom prst="rect">
            <a:avLst/>
          </a:prstGeom>
        </p:spPr>
      </p:pic>
      <p:sp>
        <p:nvSpPr>
          <p:cNvPr id="52" name="Shape 44"/>
          <p:cNvSpPr/>
          <p:nvPr/>
        </p:nvSpPr>
        <p:spPr>
          <a:xfrm>
            <a:off x="-476402" y="5429707"/>
            <a:ext cx="1904695" cy="1904695"/>
          </a:xfrm>
          <a:prstGeom prst="ellipse">
            <a:avLst/>
          </a:prstGeom>
          <a:noFill/>
          <a:ln w="25400">
            <a:solidFill>
              <a:srgbClr val="FFD700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8038</TotalTime>
  <Words>728</Words>
  <Application>Microsoft Office PowerPoint</Application>
  <PresentationFormat>Widescreen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Montserrat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Del Jones</cp:lastModifiedBy>
  <cp:revision>5</cp:revision>
  <dcterms:created xsi:type="dcterms:W3CDTF">2026-01-24T20:06:47Z</dcterms:created>
  <dcterms:modified xsi:type="dcterms:W3CDTF">2026-02-08T12:06:17Z</dcterms:modified>
</cp:coreProperties>
</file>